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6" r:id="rId3"/>
    <p:sldId id="266" r:id="rId4"/>
    <p:sldId id="258" r:id="rId5"/>
    <p:sldId id="264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6E4"/>
    <a:srgbClr val="00997F"/>
    <a:srgbClr val="00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002B7-1C1B-C844-9503-1FA71720EC5A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E1E0-F982-5D47-A419-6D0D15BC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3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F167C77-C7EA-4477-82EB-E77950315A7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78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45FD-F043-E944-910A-29E10D50F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A724D-7B34-7845-8C14-E387B1CF7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93375-5EB0-7346-9360-31E42CE5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6AEBD-0CAA-9042-AB75-5D41E598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3652-2A38-6A4D-A7EF-92B83869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1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9DA4-A6A7-BD41-9370-883BC5D3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EAB9F-7861-9A4F-9AC3-596C49B7F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F0DD1-3950-D54C-827C-B242ABF3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D9DA-364C-B84B-A42C-C4B8967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5B5CD-4879-0E47-AE4F-4575E2A16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A1087-7F58-F746-AB86-5173A5CDA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46D62-91C7-3247-8468-F460209B6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34AB7-8CB2-A24E-8245-63BFC5A9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BEE26-6BDE-E441-A3B5-2E4BD491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5C1FB-2EA4-1343-B7CB-B9066901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4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9CBC-901A-4C4C-A060-6B2D8CAB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5763A-FBE4-5942-8FFC-BCCC4D83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BE1C6-DB28-4741-9ACA-6F9E5766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60A52-038A-8348-A851-A19196C3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EAD6-312D-904D-B6C2-97030A4F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6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110F-C49D-E448-AA80-5EEACC23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C895C-615C-D047-8793-D809038B2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A6ED6-FABA-0244-9D28-99E676EA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CC7E8-5FB7-4F4D-AB6A-F03E430D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29CC-70CF-8E4E-91AA-EAB71591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5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C92F-CCA4-BD4F-86C6-F934A0D5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2D4AF-CB93-664E-95D7-DFF5F4205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E5B76-F7DF-0F41-AEDB-40FFDD28B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D2409-94BD-274A-A24F-174990AC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98E57-D28E-C148-B186-E600AD5E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3ADE4-9A20-3B47-9BC5-4EA4972D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1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5966-24D2-C545-BE68-F07A370D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D1053-E110-E04B-9E8A-6DF72B6B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8A1DD-7140-894E-A31C-F928FDE3A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00869-6FCE-1346-AA09-63FB4DA0A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F5960-6B8C-E14F-8188-E10C4F906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14037-7759-584F-8D63-7191B1F0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EB058F-B3BD-9242-AC60-495DCA64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FD4BA-14C2-254D-905B-D51E6762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3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F9AE-2BE6-1B49-8F3D-5381B501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C45CE-15B0-7243-869C-50DD5D63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5CAD4-8F10-1344-A645-C431CC7E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5EEE5-9C80-BD4B-982F-19E285F1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CF9BF-1FE7-9644-B5A7-9BD20BB5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33A9D0-2657-834F-9B18-3B0896F2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B92D8-C111-4F44-90BB-0B7BF492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1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0E30-74E4-8249-989A-C9FAE8C6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DFCCA-A6C0-9D4B-9118-94FB03690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E8C81-358B-7C44-A45A-7CE9FB29B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F1677-356A-9E49-94E8-0BBBFD55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E7141-61B6-FD48-AF42-820AD713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08048-46FD-4E4B-A5DB-A55657A0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3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76EF-B598-F348-9BFC-8A48C918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558ED-F2F8-B142-9BB9-540DA1CAF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E3F06-2FD3-7943-A0F6-E82E0F30B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D9988-F97F-1847-91CC-7E265704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EABB6-B03C-654A-AE71-AB957506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599B5-54A9-4942-95F6-89143C2A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0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2F30E-AD5C-E443-884E-8EA84B77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93364-8881-084D-9B76-560A0A4D4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7B0D3-67C9-0841-B0DA-21F7DF7C5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92607-A290-8A4B-A97A-75275C748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18FDD-BEAB-B446-B6FD-D6EB639D3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1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1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12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1C04F-CD3C-544F-9C77-CF4337395553}"/>
              </a:ext>
            </a:extLst>
          </p:cNvPr>
          <p:cNvSpPr txBox="1"/>
          <p:nvPr/>
        </p:nvSpPr>
        <p:spPr>
          <a:xfrm>
            <a:off x="227200" y="136854"/>
            <a:ext cx="7281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Intracellular Ca</a:t>
            </a:r>
            <a:r>
              <a:rPr 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 involved in Insulin Granule Exocytosis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2057E948-3FCC-894B-AA03-45BAFB65DABE}"/>
              </a:ext>
            </a:extLst>
          </p:cNvPr>
          <p:cNvSpPr/>
          <p:nvPr/>
        </p:nvSpPr>
        <p:spPr>
          <a:xfrm>
            <a:off x="6133954" y="6567984"/>
            <a:ext cx="6058046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Insulin Granule Biogenesis, Trafficking, and Exocytosis. </a:t>
            </a:r>
            <a:r>
              <a:rPr lang="en-US" sz="1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Vitam Horm</a:t>
            </a:r>
            <a:r>
              <a:rPr lang="en-US" sz="14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2009</a:t>
            </a:r>
            <a:endParaRPr lang="en-US" sz="1400" b="1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A9F95-3663-C64C-86FE-C170F6F96AA7}"/>
              </a:ext>
            </a:extLst>
          </p:cNvPr>
          <p:cNvSpPr txBox="1"/>
          <p:nvPr/>
        </p:nvSpPr>
        <p:spPr>
          <a:xfrm>
            <a:off x="489859" y="1816941"/>
            <a:ext cx="40603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ATP-sensitive 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channels open and depolarize the cell in response to glucose metabolism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Voltage-gated Ca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open and increase in [Ca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] triggers insulin granule exocytosis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Gap junctions allow communication of glucose stimuli to neighboring beta cells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11A094A-08B9-E043-8ABE-B4995AB2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62" y="787332"/>
            <a:ext cx="6174466" cy="51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8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Text, letter&#10;&#10;Description automatically generated"/>
          <p:cNvPicPr/>
          <p:nvPr/>
        </p:nvPicPr>
        <p:blipFill>
          <a:blip r:embed="rId3"/>
          <a:stretch/>
        </p:blipFill>
        <p:spPr>
          <a:xfrm>
            <a:off x="351974" y="1957960"/>
            <a:ext cx="5737980" cy="391572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489959" y="849550"/>
            <a:ext cx="9478079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Ca2+ oscillations appear to be more tightly controlled in ps</a:t>
            </a:r>
            <a:r>
              <a:rPr lang="en-US" sz="1600" spc="-1" dirty="0">
                <a:latin typeface="Arial" panose="020B0604020202020204" pitchFamily="34" charset="0"/>
                <a:cs typeface="Arial" panose="020B0604020202020204" pitchFamily="34" charset="0"/>
              </a:rPr>
              <a:t>eudo-islets relative to monolayers</a:t>
            </a: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MIN6 monolayers show reduced synchronization of</a:t>
            </a: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[Ca2+] oscillations relative to pseudo-islets</a:t>
            </a:r>
            <a:endParaRPr lang="en-US" sz="1600" b="1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2852280" y="6582960"/>
            <a:ext cx="947808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-1113480" y="464832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-1113480" y="274356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358020" y="137642"/>
            <a:ext cx="9008533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latin typeface="Arial"/>
                <a:ea typeface="DejaVu Sans"/>
              </a:rPr>
              <a:t>Synchronization of 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[Ca2+] oscillations is dependent on growth geometry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51" name="Picture 13" descr="Diagram&#10;&#10;Description automatically generated"/>
          <p:cNvPicPr/>
          <p:nvPr/>
        </p:nvPicPr>
        <p:blipFill>
          <a:blip r:embed="rId4"/>
          <a:srcRect b="43887"/>
          <a:stretch/>
        </p:blipFill>
        <p:spPr>
          <a:xfrm>
            <a:off x="6188242" y="1783147"/>
            <a:ext cx="5496866" cy="4225303"/>
          </a:xfrm>
          <a:prstGeom prst="rect">
            <a:avLst/>
          </a:prstGeom>
          <a:ln>
            <a:noFill/>
          </a:ln>
        </p:spPr>
      </p:pic>
      <p:sp>
        <p:nvSpPr>
          <p:cNvPr id="53" name="CustomShape 7"/>
          <p:cNvSpPr/>
          <p:nvPr/>
        </p:nvSpPr>
        <p:spPr>
          <a:xfrm>
            <a:off x="6633766" y="1840800"/>
            <a:ext cx="6451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50um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84CE08-06EB-164F-A13D-464596DAA9DB}"/>
              </a:ext>
            </a:extLst>
          </p:cNvPr>
          <p:cNvSpPr txBox="1"/>
          <p:nvPr/>
        </p:nvSpPr>
        <p:spPr>
          <a:xfrm rot="16200000">
            <a:off x="52276" y="2736348"/>
            <a:ext cx="96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1" dirty="0">
                <a:solidFill>
                  <a:srgbClr val="000000"/>
                </a:solidFill>
                <a:latin typeface="Arial"/>
                <a:ea typeface="DejaVu Sans"/>
              </a:rPr>
              <a:t>[Ca2+]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49776-E271-AE4C-AC4C-1DB845241D59}"/>
              </a:ext>
            </a:extLst>
          </p:cNvPr>
          <p:cNvSpPr txBox="1"/>
          <p:nvPr/>
        </p:nvSpPr>
        <p:spPr>
          <a:xfrm rot="16200000">
            <a:off x="63163" y="4532492"/>
            <a:ext cx="96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1" dirty="0">
                <a:solidFill>
                  <a:srgbClr val="000000"/>
                </a:solidFill>
                <a:latin typeface="Arial"/>
                <a:ea typeface="DejaVu Sans"/>
              </a:rPr>
              <a:t>[Ca2+]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5DDF6-FDA1-3B4A-9F06-D9CC42CF0C8C}"/>
              </a:ext>
            </a:extLst>
          </p:cNvPr>
          <p:cNvSpPr txBox="1"/>
          <p:nvPr/>
        </p:nvSpPr>
        <p:spPr>
          <a:xfrm rot="16200000">
            <a:off x="5759759" y="2989953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Monolayer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E2FEB-3D05-4949-AAC3-9473BD2DC0E3}"/>
              </a:ext>
            </a:extLst>
          </p:cNvPr>
          <p:cNvSpPr txBox="1"/>
          <p:nvPr/>
        </p:nvSpPr>
        <p:spPr>
          <a:xfrm rot="16200000">
            <a:off x="5697533" y="4935499"/>
            <a:ext cx="135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Pseudo-islet</a:t>
            </a:r>
          </a:p>
        </p:txBody>
      </p:sp>
    </p:spTree>
    <p:extLst>
      <p:ext uri="{BB962C8B-B14F-4D97-AF65-F5344CB8AC3E}">
        <p14:creationId xmlns:p14="http://schemas.microsoft.com/office/powerpoint/2010/main" val="356526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78FF3B4-35CE-4A42-B6F1-E5028E83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" y="2976515"/>
            <a:ext cx="5702879" cy="3274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7417F2-8FB8-6046-BA0C-70BBE68BED37}"/>
              </a:ext>
            </a:extLst>
          </p:cNvPr>
          <p:cNvSpPr txBox="1"/>
          <p:nvPr/>
        </p:nvSpPr>
        <p:spPr>
          <a:xfrm>
            <a:off x="109317" y="66583"/>
            <a:ext cx="877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Photobleaching Imposes Constraints on Observable </a:t>
            </a:r>
            <a:r>
              <a:rPr lang="en-US" sz="2000" b="1" spc="-1" dirty="0">
                <a:solidFill>
                  <a:srgbClr val="000000"/>
                </a:solidFill>
                <a:latin typeface="Arial"/>
                <a:ea typeface="DejaVu Sans"/>
              </a:rPr>
              <a:t>[Ca2+] Dynamics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76648AC7-18AE-054A-AA02-2F3D5D7C18B6}"/>
              </a:ext>
            </a:extLst>
          </p:cNvPr>
          <p:cNvSpPr/>
          <p:nvPr/>
        </p:nvSpPr>
        <p:spPr>
          <a:xfrm>
            <a:off x="538805" y="1117964"/>
            <a:ext cx="6780893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Fluorescent calcium indicators have a finite photon budget before photobleaching</a:t>
            </a: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endParaRPr lang="en-US" sz="16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High frame rates over short times or low frame rates over long times</a:t>
            </a: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High quantum efficiency and signal to noise ratio (SNR)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B4E12AB-B06A-1B4C-A9A5-7E6F8D788CAF}"/>
              </a:ext>
            </a:extLst>
          </p:cNvPr>
          <p:cNvSpPr/>
          <p:nvPr/>
        </p:nvSpPr>
        <p:spPr>
          <a:xfrm rot="10800000">
            <a:off x="8507638" y="1004901"/>
            <a:ext cx="482890" cy="903234"/>
          </a:xfrm>
          <a:prstGeom prst="triangle">
            <a:avLst/>
          </a:prstGeom>
          <a:gradFill flip="none" rotWithShape="1">
            <a:gsLst>
              <a:gs pos="0">
                <a:srgbClr val="00997F">
                  <a:tint val="66000"/>
                  <a:satMod val="160000"/>
                </a:srgbClr>
              </a:gs>
              <a:gs pos="50000">
                <a:srgbClr val="00997F">
                  <a:tint val="44500"/>
                  <a:satMod val="160000"/>
                </a:srgbClr>
              </a:gs>
              <a:gs pos="100000">
                <a:srgbClr val="00997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AD74D9C-5CB6-3640-8818-8F1702342A22}"/>
              </a:ext>
            </a:extLst>
          </p:cNvPr>
          <p:cNvSpPr/>
          <p:nvPr/>
        </p:nvSpPr>
        <p:spPr>
          <a:xfrm rot="10800000">
            <a:off x="8523059" y="837413"/>
            <a:ext cx="452050" cy="315257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3D6C41-7217-3C47-A945-450E6A7E081E}"/>
              </a:ext>
            </a:extLst>
          </p:cNvPr>
          <p:cNvSpPr/>
          <p:nvPr/>
        </p:nvSpPr>
        <p:spPr>
          <a:xfrm>
            <a:off x="6935930" y="3820126"/>
            <a:ext cx="1704324" cy="241843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2E3DA989-19D8-0047-BA98-5A9623E01A21}"/>
              </a:ext>
            </a:extLst>
          </p:cNvPr>
          <p:cNvSpPr/>
          <p:nvPr/>
        </p:nvSpPr>
        <p:spPr>
          <a:xfrm rot="16200000">
            <a:off x="7225294" y="3777620"/>
            <a:ext cx="452050" cy="315257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2F9380-2F93-8241-897F-A2E5EF370534}"/>
              </a:ext>
            </a:extLst>
          </p:cNvPr>
          <p:cNvCxnSpPr>
            <a:cxnSpLocks/>
          </p:cNvCxnSpPr>
          <p:nvPr/>
        </p:nvCxnSpPr>
        <p:spPr>
          <a:xfrm>
            <a:off x="5936417" y="3909916"/>
            <a:ext cx="574381" cy="0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2ACE-AC8D-EA43-B8E8-B94B6BEA3D7C}"/>
              </a:ext>
            </a:extLst>
          </p:cNvPr>
          <p:cNvSpPr/>
          <p:nvPr/>
        </p:nvSpPr>
        <p:spPr>
          <a:xfrm>
            <a:off x="8644350" y="5405483"/>
            <a:ext cx="1444564" cy="220818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3713C-30BA-714F-9370-A9F126E80D3C}"/>
              </a:ext>
            </a:extLst>
          </p:cNvPr>
          <p:cNvSpPr/>
          <p:nvPr/>
        </p:nvSpPr>
        <p:spPr>
          <a:xfrm rot="5400000">
            <a:off x="7576308" y="4313644"/>
            <a:ext cx="2382010" cy="243303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CE025-823E-E943-B5C5-375863E66AC9}"/>
              </a:ext>
            </a:extLst>
          </p:cNvPr>
          <p:cNvSpPr/>
          <p:nvPr/>
        </p:nvSpPr>
        <p:spPr>
          <a:xfrm rot="5400000">
            <a:off x="8018686" y="3191690"/>
            <a:ext cx="1491846" cy="248712"/>
          </a:xfrm>
          <a:prstGeom prst="rect">
            <a:avLst/>
          </a:prstGeom>
          <a:gradFill flip="none" rotWithShape="1">
            <a:gsLst>
              <a:gs pos="0">
                <a:srgbClr val="00997F">
                  <a:tint val="66000"/>
                  <a:satMod val="160000"/>
                </a:srgbClr>
              </a:gs>
              <a:gs pos="50000">
                <a:srgbClr val="00997F">
                  <a:tint val="44500"/>
                  <a:satMod val="160000"/>
                </a:srgbClr>
              </a:gs>
              <a:gs pos="100000">
                <a:srgbClr val="00997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4" descr="Arduino UNO Pinout, Specifications, Board Layout, Pin Description">
            <a:extLst>
              <a:ext uri="{FF2B5EF4-FFF2-40B4-BE49-F238E27FC236}">
                <a16:creationId xmlns:a16="http://schemas.microsoft.com/office/drawing/2014/main" id="{0C8B7132-510A-5548-B37B-51BB8E4EC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9" t="3678" r="41232" b="33333"/>
          <a:stretch/>
        </p:blipFill>
        <p:spPr bwMode="auto">
          <a:xfrm rot="16200000">
            <a:off x="6418085" y="4634078"/>
            <a:ext cx="912403" cy="13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B2BB83-F5ED-3F44-81B3-60A9FC92659F}"/>
              </a:ext>
            </a:extLst>
          </p:cNvPr>
          <p:cNvSpPr/>
          <p:nvPr/>
        </p:nvSpPr>
        <p:spPr>
          <a:xfrm>
            <a:off x="8302086" y="2134829"/>
            <a:ext cx="916221" cy="73321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40X Water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1A4DAC89-3994-554B-ABE9-28B9FFF6C063}"/>
              </a:ext>
            </a:extLst>
          </p:cNvPr>
          <p:cNvSpPr/>
          <p:nvPr/>
        </p:nvSpPr>
        <p:spPr>
          <a:xfrm>
            <a:off x="8302086" y="1722845"/>
            <a:ext cx="916221" cy="412861"/>
          </a:xfrm>
          <a:prstGeom prst="trapezoid">
            <a:avLst>
              <a:gd name="adj" fmla="val 52753"/>
            </a:avLst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B4E83A-E37D-964A-8EB8-C880B1A0F3F4}"/>
              </a:ext>
            </a:extLst>
          </p:cNvPr>
          <p:cNvSpPr/>
          <p:nvPr/>
        </p:nvSpPr>
        <p:spPr>
          <a:xfrm>
            <a:off x="8972365" y="1049314"/>
            <a:ext cx="638798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0328AE-9154-664B-AE06-4C39E359BCE4}"/>
              </a:ext>
            </a:extLst>
          </p:cNvPr>
          <p:cNvSpPr/>
          <p:nvPr/>
        </p:nvSpPr>
        <p:spPr>
          <a:xfrm rot="8847514">
            <a:off x="8119937" y="4006569"/>
            <a:ext cx="1333915" cy="1114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D17392-A98F-6F4B-87E6-75F3C511E628}"/>
              </a:ext>
            </a:extLst>
          </p:cNvPr>
          <p:cNvSpPr/>
          <p:nvPr/>
        </p:nvSpPr>
        <p:spPr>
          <a:xfrm>
            <a:off x="6334168" y="3579258"/>
            <a:ext cx="1184420" cy="69368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5F9336-CF14-D144-8D32-C9A41289854E}"/>
              </a:ext>
            </a:extLst>
          </p:cNvPr>
          <p:cNvSpPr txBox="1"/>
          <p:nvPr/>
        </p:nvSpPr>
        <p:spPr>
          <a:xfrm>
            <a:off x="9516128" y="3498544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DM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CEA52838-1325-F947-9861-E321AF182163}"/>
              </a:ext>
            </a:extLst>
          </p:cNvPr>
          <p:cNvSpPr/>
          <p:nvPr/>
        </p:nvSpPr>
        <p:spPr>
          <a:xfrm rot="16200000">
            <a:off x="10197087" y="4951071"/>
            <a:ext cx="745449" cy="1128176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68116C15-ADBE-9E43-BDBA-001EA1C7373B}"/>
              </a:ext>
            </a:extLst>
          </p:cNvPr>
          <p:cNvSpPr/>
          <p:nvPr/>
        </p:nvSpPr>
        <p:spPr>
          <a:xfrm rot="16200000">
            <a:off x="9755972" y="5349859"/>
            <a:ext cx="452050" cy="315257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0A8D96-A337-3541-A1B4-9B88A2553E80}"/>
              </a:ext>
            </a:extLst>
          </p:cNvPr>
          <p:cNvSpPr/>
          <p:nvPr/>
        </p:nvSpPr>
        <p:spPr>
          <a:xfrm rot="16200000">
            <a:off x="9727204" y="5498855"/>
            <a:ext cx="294185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26841D-1B09-5947-B745-91B3CAC5A385}"/>
              </a:ext>
            </a:extLst>
          </p:cNvPr>
          <p:cNvSpPr txBox="1"/>
          <p:nvPr/>
        </p:nvSpPr>
        <p:spPr>
          <a:xfrm>
            <a:off x="10172284" y="5432063"/>
            <a:ext cx="106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DA666A-F7E7-4A47-9857-CF8B14D33A84}"/>
              </a:ext>
            </a:extLst>
          </p:cNvPr>
          <p:cNvSpPr/>
          <p:nvPr/>
        </p:nvSpPr>
        <p:spPr>
          <a:xfrm rot="13091830">
            <a:off x="8064334" y="5539583"/>
            <a:ext cx="1333915" cy="1114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23A408-4107-7141-AAD7-05D94371E0B5}"/>
              </a:ext>
            </a:extLst>
          </p:cNvPr>
          <p:cNvCxnSpPr>
            <a:cxnSpLocks/>
          </p:cNvCxnSpPr>
          <p:nvPr/>
        </p:nvCxnSpPr>
        <p:spPr>
          <a:xfrm>
            <a:off x="7883569" y="6291081"/>
            <a:ext cx="35446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1E56EB-4387-964E-B51A-59208343A799}"/>
              </a:ext>
            </a:extLst>
          </p:cNvPr>
          <p:cNvCxnSpPr>
            <a:cxnSpLocks/>
          </p:cNvCxnSpPr>
          <p:nvPr/>
        </p:nvCxnSpPr>
        <p:spPr>
          <a:xfrm>
            <a:off x="11438700" y="5597831"/>
            <a:ext cx="0" cy="693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E53EA5-E272-344A-938B-C46B39AEE17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1133900" y="5608341"/>
            <a:ext cx="304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979A5D-09AB-4942-8FEA-4E409EFF11B0}"/>
              </a:ext>
            </a:extLst>
          </p:cNvPr>
          <p:cNvCxnSpPr>
            <a:cxnSpLocks/>
          </p:cNvCxnSpPr>
          <p:nvPr/>
        </p:nvCxnSpPr>
        <p:spPr>
          <a:xfrm>
            <a:off x="7894079" y="4655909"/>
            <a:ext cx="0" cy="16351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546FF5-B1E0-7745-AC2E-EBBF34F7F352}"/>
              </a:ext>
            </a:extLst>
          </p:cNvPr>
          <p:cNvCxnSpPr>
            <a:cxnSpLocks/>
          </p:cNvCxnSpPr>
          <p:nvPr/>
        </p:nvCxnSpPr>
        <p:spPr>
          <a:xfrm>
            <a:off x="7319698" y="4666419"/>
            <a:ext cx="5743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FF6FD8-A84C-BF45-8E51-81A9D50FEE53}"/>
              </a:ext>
            </a:extLst>
          </p:cNvPr>
          <p:cNvCxnSpPr>
            <a:cxnSpLocks/>
          </p:cNvCxnSpPr>
          <p:nvPr/>
        </p:nvCxnSpPr>
        <p:spPr>
          <a:xfrm flipH="1">
            <a:off x="7324953" y="4659687"/>
            <a:ext cx="1" cy="182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0E000C-E7EA-1846-AD2E-D1074B59294B}"/>
              </a:ext>
            </a:extLst>
          </p:cNvPr>
          <p:cNvCxnSpPr>
            <a:cxnSpLocks/>
          </p:cNvCxnSpPr>
          <p:nvPr/>
        </p:nvCxnSpPr>
        <p:spPr>
          <a:xfrm flipH="1">
            <a:off x="5936417" y="4666419"/>
            <a:ext cx="1217255" cy="0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498C26-0420-C443-9D4D-7F2ABC3B2479}"/>
              </a:ext>
            </a:extLst>
          </p:cNvPr>
          <p:cNvCxnSpPr>
            <a:cxnSpLocks/>
          </p:cNvCxnSpPr>
          <p:nvPr/>
        </p:nvCxnSpPr>
        <p:spPr>
          <a:xfrm flipH="1">
            <a:off x="7158927" y="4659687"/>
            <a:ext cx="2" cy="182004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A03F5-3DC6-1A4A-A075-93D5199310F7}"/>
              </a:ext>
            </a:extLst>
          </p:cNvPr>
          <p:cNvCxnSpPr>
            <a:cxnSpLocks/>
          </p:cNvCxnSpPr>
          <p:nvPr/>
        </p:nvCxnSpPr>
        <p:spPr>
          <a:xfrm>
            <a:off x="5936417" y="3909916"/>
            <a:ext cx="0" cy="765036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16EBE-1347-C54C-B810-DFE22FF8ADA0}"/>
              </a:ext>
            </a:extLst>
          </p:cNvPr>
          <p:cNvSpPr txBox="1"/>
          <p:nvPr/>
        </p:nvSpPr>
        <p:spPr>
          <a:xfrm>
            <a:off x="9289889" y="6297086"/>
            <a:ext cx="96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CMOS TTL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B03237-E4C9-8045-A217-F9C36F31A308}"/>
              </a:ext>
            </a:extLst>
          </p:cNvPr>
          <p:cNvSpPr txBox="1"/>
          <p:nvPr/>
        </p:nvSpPr>
        <p:spPr>
          <a:xfrm rot="16200000">
            <a:off x="5358985" y="4164895"/>
            <a:ext cx="840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UNO TTL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D8A5F4-619F-544D-8177-D65E2F628530}"/>
              </a:ext>
            </a:extLst>
          </p:cNvPr>
          <p:cNvSpPr/>
          <p:nvPr/>
        </p:nvSpPr>
        <p:spPr>
          <a:xfrm>
            <a:off x="8389572" y="688312"/>
            <a:ext cx="719023" cy="34684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E60DF-183A-FF4E-88A4-D2E78D8A663A}"/>
              </a:ext>
            </a:extLst>
          </p:cNvPr>
          <p:cNvSpPr/>
          <p:nvPr/>
        </p:nvSpPr>
        <p:spPr>
          <a:xfrm>
            <a:off x="7868841" y="1043783"/>
            <a:ext cx="638798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6" descr="PC Clip Art - ClipArt Best">
            <a:extLst>
              <a:ext uri="{FF2B5EF4-FFF2-40B4-BE49-F238E27FC236}">
                <a16:creationId xmlns:a16="http://schemas.microsoft.com/office/drawing/2014/main" id="{7592DE30-9CA6-BA49-A927-E0CA8647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113" y="3747972"/>
            <a:ext cx="948815" cy="94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C33415-3217-A141-A546-56E43012C000}"/>
              </a:ext>
            </a:extLst>
          </p:cNvPr>
          <p:cNvCxnSpPr>
            <a:cxnSpLocks/>
          </p:cNvCxnSpPr>
          <p:nvPr/>
        </p:nvCxnSpPr>
        <p:spPr>
          <a:xfrm>
            <a:off x="11133900" y="5529025"/>
            <a:ext cx="3048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FAC102-6767-824C-836B-F3BEE7416F5F}"/>
              </a:ext>
            </a:extLst>
          </p:cNvPr>
          <p:cNvCxnSpPr>
            <a:cxnSpLocks/>
          </p:cNvCxnSpPr>
          <p:nvPr/>
        </p:nvCxnSpPr>
        <p:spPr>
          <a:xfrm>
            <a:off x="11438700" y="4211973"/>
            <a:ext cx="0" cy="130974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FA279B0-B5D4-8548-958B-96D69D6B68E9}"/>
              </a:ext>
            </a:extLst>
          </p:cNvPr>
          <p:cNvCxnSpPr>
            <a:cxnSpLocks/>
          </p:cNvCxnSpPr>
          <p:nvPr/>
        </p:nvCxnSpPr>
        <p:spPr>
          <a:xfrm>
            <a:off x="11133900" y="4222379"/>
            <a:ext cx="3048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5CC2BB-4707-7E47-A271-1C4905B19AE3}"/>
              </a:ext>
            </a:extLst>
          </p:cNvPr>
          <p:cNvSpPr txBox="1"/>
          <p:nvPr/>
        </p:nvSpPr>
        <p:spPr>
          <a:xfrm rot="5400000">
            <a:off x="11129969" y="4761442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READOUT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56C128-3204-8346-9C6F-FA50F315B2E7}"/>
              </a:ext>
            </a:extLst>
          </p:cNvPr>
          <p:cNvSpPr txBox="1"/>
          <p:nvPr/>
        </p:nvSpPr>
        <p:spPr>
          <a:xfrm>
            <a:off x="8349455" y="5636263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4EC0C-394E-C344-BADC-6C48FA185FF4}"/>
              </a:ext>
            </a:extLst>
          </p:cNvPr>
          <p:cNvSpPr txBox="1"/>
          <p:nvPr/>
        </p:nvSpPr>
        <p:spPr>
          <a:xfrm>
            <a:off x="9742716" y="1377604"/>
            <a:ext cx="199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TTL</a:t>
            </a:r>
            <a:r>
              <a:rPr lang="en-US" dirty="0"/>
              <a:t> - Transistor-Transistor Logic</a:t>
            </a:r>
          </a:p>
          <a:p>
            <a:endParaRPr lang="en-US" dirty="0"/>
          </a:p>
          <a:p>
            <a:r>
              <a:rPr lang="en-US" b="1" dirty="0"/>
              <a:t>PD</a:t>
            </a:r>
            <a:r>
              <a:rPr lang="en-US" dirty="0"/>
              <a:t> - Photodiode</a:t>
            </a:r>
          </a:p>
        </p:txBody>
      </p:sp>
    </p:spTree>
    <p:extLst>
      <p:ext uri="{BB962C8B-B14F-4D97-AF65-F5344CB8AC3E}">
        <p14:creationId xmlns:p14="http://schemas.microsoft.com/office/powerpoint/2010/main" val="1486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chart&#10;&#10;Description automatically generated">
            <a:extLst>
              <a:ext uri="{FF2B5EF4-FFF2-40B4-BE49-F238E27FC236}">
                <a16:creationId xmlns:a16="http://schemas.microsoft.com/office/drawing/2014/main" id="{C9DE8445-0B2F-DC40-BA9C-4080D39AC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12" r="3219" b="2820"/>
          <a:stretch/>
        </p:blipFill>
        <p:spPr>
          <a:xfrm>
            <a:off x="7641771" y="1877587"/>
            <a:ext cx="3222171" cy="4527687"/>
          </a:xfrm>
          <a:prstGeom prst="rect">
            <a:avLst/>
          </a:prstGeom>
        </p:spPr>
      </p:pic>
      <p:pic>
        <p:nvPicPr>
          <p:cNvPr id="28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D5B56B-287D-BE48-A49A-BC7ED36B3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4" b="2527"/>
          <a:stretch/>
        </p:blipFill>
        <p:spPr>
          <a:xfrm>
            <a:off x="658583" y="1986225"/>
            <a:ext cx="6193971" cy="439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CFC23D-B828-0E41-9CD7-1248817C8D11}"/>
              </a:ext>
            </a:extLst>
          </p:cNvPr>
          <p:cNvSpPr txBox="1"/>
          <p:nvPr/>
        </p:nvSpPr>
        <p:spPr>
          <a:xfrm>
            <a:off x="262974" y="142308"/>
            <a:ext cx="9551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Transistor-Transistor Logic (TTL) Allows Precisely-Timed Pulsatile Excitation</a:t>
            </a:r>
          </a:p>
        </p:txBody>
      </p:sp>
      <p:sp>
        <p:nvSpPr>
          <p:cNvPr id="46" name="CustomShape 1">
            <a:extLst>
              <a:ext uri="{FF2B5EF4-FFF2-40B4-BE49-F238E27FC236}">
                <a16:creationId xmlns:a16="http://schemas.microsoft.com/office/drawing/2014/main" id="{95399B69-E801-184E-9CFB-5ABCB4FFB9DE}"/>
              </a:ext>
            </a:extLst>
          </p:cNvPr>
          <p:cNvSpPr/>
          <p:nvPr/>
        </p:nvSpPr>
        <p:spPr>
          <a:xfrm>
            <a:off x="489959" y="849550"/>
            <a:ext cx="9478079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Brief excitatory pulses during sensor exposure limits photobleaching at low frame rates </a:t>
            </a: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Global shuttering mechanism prevents collection bias over the CMOS sensor</a:t>
            </a:r>
          </a:p>
        </p:txBody>
      </p:sp>
    </p:spTree>
    <p:extLst>
      <p:ext uri="{BB962C8B-B14F-4D97-AF65-F5344CB8AC3E}">
        <p14:creationId xmlns:p14="http://schemas.microsoft.com/office/powerpoint/2010/main" val="219111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C1CB03-9AE8-BC44-8574-652B739766C0}"/>
              </a:ext>
            </a:extLst>
          </p:cNvPr>
          <p:cNvSpPr txBox="1"/>
          <p:nvPr/>
        </p:nvSpPr>
        <p:spPr>
          <a:xfrm>
            <a:off x="130628" y="97971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MIN6 Monolayers at 28mM (High) Glucose</a:t>
            </a:r>
          </a:p>
        </p:txBody>
      </p:sp>
      <p:pic>
        <p:nvPicPr>
          <p:cNvPr id="2" name="200309_Cyan-Exp-1000ms_100ms-Pulsed_Area-2.avi" descr="200309_Cyan-Exp-1000ms_100ms-Pulsed_Area-2.avi">
            <a:hlinkClick r:id="" action="ppaction://media"/>
            <a:extLst>
              <a:ext uri="{FF2B5EF4-FFF2-40B4-BE49-F238E27FC236}">
                <a16:creationId xmlns:a16="http://schemas.microsoft.com/office/drawing/2014/main" id="{B8F2C7F4-3B1B-834B-B45C-AA56C91CD0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340" y="565275"/>
            <a:ext cx="5497286" cy="5497286"/>
          </a:xfrm>
          <a:prstGeom prst="rect">
            <a:avLst/>
          </a:prstGeom>
        </p:spPr>
      </p:pic>
      <p:pic>
        <p:nvPicPr>
          <p:cNvPr id="4" name="200309_Cyan-Exp-1000ms_100ms-Pulsed_Area-3.avi" descr="200309_Cyan-Exp-1000ms_100ms-Pulsed_Area-3.avi">
            <a:hlinkClick r:id="" action="ppaction://media"/>
            <a:extLst>
              <a:ext uri="{FF2B5EF4-FFF2-40B4-BE49-F238E27FC236}">
                <a16:creationId xmlns:a16="http://schemas.microsoft.com/office/drawing/2014/main" id="{B9D54C6E-276F-DE41-9F6C-2FA6C4A39A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565275"/>
            <a:ext cx="5497286" cy="54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8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C1CB03-9AE8-BC44-8574-652B739766C0}"/>
              </a:ext>
            </a:extLst>
          </p:cNvPr>
          <p:cNvSpPr txBox="1"/>
          <p:nvPr/>
        </p:nvSpPr>
        <p:spPr>
          <a:xfrm>
            <a:off x="130628" y="97971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MIN6 Pseudo-Islets at 28mM (High) Glucose</a:t>
            </a:r>
          </a:p>
        </p:txBody>
      </p:sp>
      <p:pic>
        <p:nvPicPr>
          <p:cNvPr id="2" name="200317_Cyan-Exp-1000ms_Pulsed-100ms_High-Glucose-Islet-3_B-Sub.avi" descr="200317_Cyan-Exp-1000ms_Pulsed-100ms_High-Glucose-Islet-3_B-Sub.avi">
            <a:hlinkClick r:id="" action="ppaction://media"/>
            <a:extLst>
              <a:ext uri="{FF2B5EF4-FFF2-40B4-BE49-F238E27FC236}">
                <a16:creationId xmlns:a16="http://schemas.microsoft.com/office/drawing/2014/main" id="{63C1A4D8-E997-5642-8B99-550DE2D75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4658" y="674915"/>
            <a:ext cx="5508170" cy="5508170"/>
          </a:xfrm>
          <a:prstGeom prst="rect">
            <a:avLst/>
          </a:prstGeom>
        </p:spPr>
      </p:pic>
      <p:pic>
        <p:nvPicPr>
          <p:cNvPr id="4" name="200317_Cyan-Exp-1000ms_Pulsed-100ms_High-Glucose-Islet-5_B-Sub.avi" descr="200317_Cyan-Exp-1000ms_Pulsed-100ms_High-Glucose-Islet-5_B-Sub.avi">
            <a:hlinkClick r:id="" action="ppaction://media"/>
            <a:extLst>
              <a:ext uri="{FF2B5EF4-FFF2-40B4-BE49-F238E27FC236}">
                <a16:creationId xmlns:a16="http://schemas.microsoft.com/office/drawing/2014/main" id="{7C103CC8-6026-1147-A3F9-B40C4B0E060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08915" y="598715"/>
            <a:ext cx="5508170" cy="55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DB47A4-ECA7-B64F-9258-BE8B33AB136A}"/>
              </a:ext>
            </a:extLst>
          </p:cNvPr>
          <p:cNvSpPr txBox="1"/>
          <p:nvPr/>
        </p:nvSpPr>
        <p:spPr>
          <a:xfrm>
            <a:off x="130628" y="97971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Cell-Cell [Ca2+] Synchronization at 28mM Glucose</a:t>
            </a:r>
          </a:p>
        </p:txBody>
      </p:sp>
    </p:spTree>
    <p:extLst>
      <p:ext uri="{BB962C8B-B14F-4D97-AF65-F5344CB8AC3E}">
        <p14:creationId xmlns:p14="http://schemas.microsoft.com/office/powerpoint/2010/main" val="1589005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4600</TotalTime>
  <Words>245</Words>
  <Application>Microsoft Macintosh PowerPoint</Application>
  <PresentationFormat>Widescreen</PresentationFormat>
  <Paragraphs>45</Paragraphs>
  <Slides>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191</cp:revision>
  <dcterms:created xsi:type="dcterms:W3CDTF">2021-03-01T03:30:49Z</dcterms:created>
  <dcterms:modified xsi:type="dcterms:W3CDTF">2021-03-26T22:15:50Z</dcterms:modified>
</cp:coreProperties>
</file>